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 Bold" panose="020B0704020202020204" pitchFamily="34" charset="0"/>
      <p:regular r:id="rId12"/>
      <p:bold r:id="rId13"/>
    </p:embeddedFont>
    <p:embeddedFont>
      <p:font typeface="Arimo" panose="020B0604020202020204" charset="0"/>
      <p:regular r:id="rId14"/>
    </p:embeddedFont>
    <p:embeddedFont>
      <p:font typeface="The Younges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97" autoAdjust="0"/>
  </p:normalViewPr>
  <p:slideViewPr>
    <p:cSldViewPr>
      <p:cViewPr varScale="1">
        <p:scale>
          <a:sx n="70" d="100"/>
          <a:sy n="70" d="100"/>
        </p:scale>
        <p:origin x="1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loysintl.com/aluminum-flying-high/why-aluminum-alloy-2024-is-the-best-material-for-aircraf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61145" y="7179103"/>
            <a:ext cx="2326855" cy="3107897"/>
          </a:xfrm>
          <a:custGeom>
            <a:avLst/>
            <a:gdLst/>
            <a:ahLst/>
            <a:cxnLst/>
            <a:rect l="l" t="t" r="r" b="b"/>
            <a:pathLst>
              <a:path w="2326855" h="3107897">
                <a:moveTo>
                  <a:pt x="0" y="0"/>
                </a:moveTo>
                <a:lnTo>
                  <a:pt x="2326855" y="0"/>
                </a:lnTo>
                <a:lnTo>
                  <a:pt x="2326855" y="3107897"/>
                </a:lnTo>
                <a:lnTo>
                  <a:pt x="0" y="3107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0" y="7630832"/>
            <a:ext cx="3104045" cy="3254936"/>
          </a:xfrm>
          <a:custGeom>
            <a:avLst/>
            <a:gdLst/>
            <a:ahLst/>
            <a:cxnLst/>
            <a:rect l="l" t="t" r="r" b="b"/>
            <a:pathLst>
              <a:path w="3104045" h="3254936">
                <a:moveTo>
                  <a:pt x="0" y="0"/>
                </a:moveTo>
                <a:lnTo>
                  <a:pt x="3104045" y="0"/>
                </a:lnTo>
                <a:lnTo>
                  <a:pt x="3104045" y="3254936"/>
                </a:lnTo>
                <a:lnTo>
                  <a:pt x="0" y="3254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5878659" y="8518156"/>
            <a:ext cx="6530683" cy="1480288"/>
          </a:xfrm>
          <a:custGeom>
            <a:avLst/>
            <a:gdLst/>
            <a:ahLst/>
            <a:cxnLst/>
            <a:rect l="l" t="t" r="r" b="b"/>
            <a:pathLst>
              <a:path w="6530683" h="1480288">
                <a:moveTo>
                  <a:pt x="0" y="0"/>
                </a:moveTo>
                <a:lnTo>
                  <a:pt x="6530682" y="0"/>
                </a:lnTo>
                <a:lnTo>
                  <a:pt x="6530682" y="1480288"/>
                </a:lnTo>
                <a:lnTo>
                  <a:pt x="0" y="1480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1311957" y="1650481"/>
            <a:ext cx="15664086" cy="154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>
                <a:solidFill>
                  <a:srgbClr val="000000"/>
                </a:solidFill>
                <a:latin typeface="Arial Bold"/>
              </a:rPr>
              <a:t>Aerospace Alloy Advancements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73168" y="3256280"/>
            <a:ext cx="5341665" cy="158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Arial"/>
              </a:rPr>
              <a:t>Lina Salsabila Youssfi</a:t>
            </a:r>
          </a:p>
          <a:p>
            <a:pPr algn="ctr">
              <a:lnSpc>
                <a:spcPts val="6020"/>
              </a:lnSpc>
            </a:pPr>
            <a:endParaRPr lang="en-US" sz="43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33865" y="4302760"/>
            <a:ext cx="5620271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rial"/>
              </a:rPr>
              <a:t>Dr. Timothy Takahashi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7450" y="5486931"/>
            <a:ext cx="13373100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Arial"/>
              </a:rPr>
              <a:t>School of Engineering, Matter, Transport and Energy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79915" y="530860"/>
            <a:ext cx="5128171" cy="8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Arial Bold"/>
              </a:rPr>
              <a:t>Acknowledgements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4388" y="1912239"/>
            <a:ext cx="17239225" cy="66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5" lvl="1" indent="-464182" algn="just">
              <a:lnSpc>
                <a:spcPts val="10706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"/>
              </a:rPr>
              <a:t>Dr. Timothy Takahashi, my Space Grant mentor. </a:t>
            </a:r>
          </a:p>
          <a:p>
            <a:pPr marL="928365" lvl="1" indent="-464182" algn="just">
              <a:lnSpc>
                <a:spcPts val="10706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"/>
              </a:rPr>
              <a:t>Desiree Crawl, ASU Space Grant coordinator.</a:t>
            </a:r>
          </a:p>
          <a:p>
            <a:pPr marL="928365" lvl="1" indent="-464182" algn="just">
              <a:lnSpc>
                <a:spcPts val="10706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"/>
              </a:rPr>
              <a:t>The Fulton Schools of Engineering staff.</a:t>
            </a:r>
          </a:p>
          <a:p>
            <a:pPr marL="928365" lvl="1" indent="-464182" algn="just">
              <a:lnSpc>
                <a:spcPts val="10706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"/>
              </a:rPr>
              <a:t>The Arizona Space Grant team.</a:t>
            </a:r>
          </a:p>
          <a:p>
            <a:pPr marL="928365" lvl="1" indent="-464182" algn="just">
              <a:lnSpc>
                <a:spcPts val="10706"/>
              </a:lnSpc>
              <a:buFont typeface="Arial"/>
              <a:buChar char="•"/>
            </a:pPr>
            <a:r>
              <a:rPr lang="en-US" sz="4299">
                <a:solidFill>
                  <a:srgbClr val="000000"/>
                </a:solidFill>
                <a:latin typeface="Arial"/>
              </a:rPr>
              <a:t>The Arizona State University Space Grant team.</a:t>
            </a:r>
          </a:p>
        </p:txBody>
      </p:sp>
      <p:sp>
        <p:nvSpPr>
          <p:cNvPr id="4" name="Freeform 4"/>
          <p:cNvSpPr/>
          <p:nvPr/>
        </p:nvSpPr>
        <p:spPr>
          <a:xfrm>
            <a:off x="15746544" y="7035700"/>
            <a:ext cx="2326855" cy="3107897"/>
          </a:xfrm>
          <a:custGeom>
            <a:avLst/>
            <a:gdLst/>
            <a:ahLst/>
            <a:cxnLst/>
            <a:rect l="l" t="t" r="r" b="b"/>
            <a:pathLst>
              <a:path w="2326855" h="3107897">
                <a:moveTo>
                  <a:pt x="0" y="0"/>
                </a:moveTo>
                <a:lnTo>
                  <a:pt x="2326855" y="0"/>
                </a:lnTo>
                <a:lnTo>
                  <a:pt x="2326855" y="3107898"/>
                </a:lnTo>
                <a:lnTo>
                  <a:pt x="0" y="31078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3170" y="1523535"/>
            <a:ext cx="10501661" cy="6469372"/>
            <a:chOff x="0" y="0"/>
            <a:chExt cx="2765870" cy="17038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5870" cy="1703868"/>
            </a:xfrm>
            <a:custGeom>
              <a:avLst/>
              <a:gdLst/>
              <a:ahLst/>
              <a:cxnLst/>
              <a:rect l="l" t="t" r="r" b="b"/>
              <a:pathLst>
                <a:path w="2765870" h="1703868">
                  <a:moveTo>
                    <a:pt x="64874" y="0"/>
                  </a:moveTo>
                  <a:lnTo>
                    <a:pt x="2700995" y="0"/>
                  </a:lnTo>
                  <a:cubicBezTo>
                    <a:pt x="2736824" y="0"/>
                    <a:pt x="2765870" y="29045"/>
                    <a:pt x="2765870" y="64874"/>
                  </a:cubicBezTo>
                  <a:lnTo>
                    <a:pt x="2765870" y="1638993"/>
                  </a:lnTo>
                  <a:cubicBezTo>
                    <a:pt x="2765870" y="1656199"/>
                    <a:pt x="2759034" y="1672700"/>
                    <a:pt x="2746868" y="1684866"/>
                  </a:cubicBezTo>
                  <a:cubicBezTo>
                    <a:pt x="2734702" y="1697033"/>
                    <a:pt x="2718201" y="1703868"/>
                    <a:pt x="2700995" y="1703868"/>
                  </a:cubicBezTo>
                  <a:lnTo>
                    <a:pt x="64874" y="1703868"/>
                  </a:lnTo>
                  <a:cubicBezTo>
                    <a:pt x="47669" y="1703868"/>
                    <a:pt x="31168" y="1697033"/>
                    <a:pt x="19001" y="1684866"/>
                  </a:cubicBezTo>
                  <a:cubicBezTo>
                    <a:pt x="6835" y="1672700"/>
                    <a:pt x="0" y="1656199"/>
                    <a:pt x="0" y="1638993"/>
                  </a:cubicBezTo>
                  <a:lnTo>
                    <a:pt x="0" y="64874"/>
                  </a:lnTo>
                  <a:cubicBezTo>
                    <a:pt x="0" y="47669"/>
                    <a:pt x="6835" y="31168"/>
                    <a:pt x="19001" y="19001"/>
                  </a:cubicBezTo>
                  <a:cubicBezTo>
                    <a:pt x="31168" y="6835"/>
                    <a:pt x="47669" y="0"/>
                    <a:pt x="64874" y="0"/>
                  </a:cubicBezTo>
                  <a:close/>
                </a:path>
              </a:pathLst>
            </a:custGeom>
            <a:solidFill>
              <a:srgbClr val="A4C2F4"/>
            </a:solidFill>
            <a:ln w="19050" cap="rnd">
              <a:solidFill>
                <a:srgbClr val="FAF9FB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5870" cy="1741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929786" y="530860"/>
            <a:ext cx="3043014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rial Bold"/>
              </a:rPr>
              <a:t>Overview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57330" y="1831624"/>
            <a:ext cx="8773341" cy="556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Aircraft Timeline (1900s to Present)</a:t>
            </a:r>
          </a:p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Wright Flyer CAD Model</a:t>
            </a:r>
          </a:p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Modern Plane Parts &amp; Functions</a:t>
            </a:r>
          </a:p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Airplane Alloys and Properties</a:t>
            </a:r>
          </a:p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Results &amp; Significance</a:t>
            </a:r>
          </a:p>
          <a:p>
            <a:pPr marL="809449" lvl="1" indent="-404724">
              <a:lnSpc>
                <a:spcPts val="7460"/>
              </a:lnSpc>
              <a:buFont typeface="Arial"/>
              <a:buChar char="•"/>
            </a:pPr>
            <a:r>
              <a:rPr lang="en-US" sz="3749">
                <a:solidFill>
                  <a:srgbClr val="000000"/>
                </a:solidFill>
                <a:latin typeface="The Youngest"/>
              </a:rPr>
              <a:t>Acknowledgements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7630832"/>
            <a:ext cx="3104045" cy="3254936"/>
          </a:xfrm>
          <a:custGeom>
            <a:avLst/>
            <a:gdLst/>
            <a:ahLst/>
            <a:cxnLst/>
            <a:rect l="l" t="t" r="r" b="b"/>
            <a:pathLst>
              <a:path w="3104045" h="3254936">
                <a:moveTo>
                  <a:pt x="0" y="0"/>
                </a:moveTo>
                <a:lnTo>
                  <a:pt x="3104045" y="0"/>
                </a:lnTo>
                <a:lnTo>
                  <a:pt x="3104045" y="3254936"/>
                </a:lnTo>
                <a:lnTo>
                  <a:pt x="0" y="3254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5878659" y="8518156"/>
            <a:ext cx="6530683" cy="1480288"/>
          </a:xfrm>
          <a:custGeom>
            <a:avLst/>
            <a:gdLst/>
            <a:ahLst/>
            <a:cxnLst/>
            <a:rect l="l" t="t" r="r" b="b"/>
            <a:pathLst>
              <a:path w="6530683" h="1480288">
                <a:moveTo>
                  <a:pt x="0" y="0"/>
                </a:moveTo>
                <a:lnTo>
                  <a:pt x="6530682" y="0"/>
                </a:lnTo>
                <a:lnTo>
                  <a:pt x="6530682" y="1480288"/>
                </a:lnTo>
                <a:lnTo>
                  <a:pt x="0" y="148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5961145" y="7179103"/>
            <a:ext cx="2326855" cy="3107897"/>
          </a:xfrm>
          <a:custGeom>
            <a:avLst/>
            <a:gdLst/>
            <a:ahLst/>
            <a:cxnLst/>
            <a:rect l="l" t="t" r="r" b="b"/>
            <a:pathLst>
              <a:path w="2326855" h="3107897">
                <a:moveTo>
                  <a:pt x="0" y="0"/>
                </a:moveTo>
                <a:lnTo>
                  <a:pt x="2326855" y="0"/>
                </a:lnTo>
                <a:lnTo>
                  <a:pt x="2326855" y="3107897"/>
                </a:lnTo>
                <a:lnTo>
                  <a:pt x="0" y="3107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34124" y="1238683"/>
            <a:ext cx="8219751" cy="8831766"/>
            <a:chOff x="0" y="0"/>
            <a:chExt cx="10959669" cy="117756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959669" cy="11775688"/>
              <a:chOff x="0" y="0"/>
              <a:chExt cx="2164873" cy="232606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4873" cy="2326062"/>
              </a:xfrm>
              <a:custGeom>
                <a:avLst/>
                <a:gdLst/>
                <a:ahLst/>
                <a:cxnLst/>
                <a:rect l="l" t="t" r="r" b="b"/>
                <a:pathLst>
                  <a:path w="2164873" h="2326062">
                    <a:moveTo>
                      <a:pt x="48035" y="0"/>
                    </a:moveTo>
                    <a:lnTo>
                      <a:pt x="2116838" y="0"/>
                    </a:lnTo>
                    <a:cubicBezTo>
                      <a:pt x="2143367" y="0"/>
                      <a:pt x="2164873" y="21506"/>
                      <a:pt x="2164873" y="48035"/>
                    </a:cubicBezTo>
                    <a:lnTo>
                      <a:pt x="2164873" y="2278026"/>
                    </a:lnTo>
                    <a:cubicBezTo>
                      <a:pt x="2164873" y="2304556"/>
                      <a:pt x="2143367" y="2326062"/>
                      <a:pt x="2116838" y="2326062"/>
                    </a:cubicBezTo>
                    <a:lnTo>
                      <a:pt x="48035" y="2326062"/>
                    </a:lnTo>
                    <a:cubicBezTo>
                      <a:pt x="21506" y="2326062"/>
                      <a:pt x="0" y="2304556"/>
                      <a:pt x="0" y="2278026"/>
                    </a:cubicBezTo>
                    <a:lnTo>
                      <a:pt x="0" y="48035"/>
                    </a:lnTo>
                    <a:cubicBezTo>
                      <a:pt x="0" y="21506"/>
                      <a:pt x="21506" y="0"/>
                      <a:pt x="48035" y="0"/>
                    </a:cubicBezTo>
                    <a:close/>
                  </a:path>
                </a:pathLst>
              </a:custGeom>
              <a:solidFill>
                <a:srgbClr val="A4C2F4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164873" cy="23641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468316" y="0"/>
              <a:ext cx="9936323" cy="11585518"/>
            </a:xfrm>
            <a:custGeom>
              <a:avLst/>
              <a:gdLst/>
              <a:ahLst/>
              <a:cxnLst/>
              <a:rect l="l" t="t" r="r" b="b"/>
              <a:pathLst>
                <a:path w="9936323" h="11585518">
                  <a:moveTo>
                    <a:pt x="0" y="0"/>
                  </a:moveTo>
                  <a:lnTo>
                    <a:pt x="9936323" y="0"/>
                  </a:lnTo>
                  <a:lnTo>
                    <a:pt x="9936323" y="11585518"/>
                  </a:lnTo>
                  <a:lnTo>
                    <a:pt x="0" y="11585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2618"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4441" y="279180"/>
            <a:ext cx="14179116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rial Bold"/>
              </a:rPr>
              <a:t>Airplane Development Timeline (1900's to Present)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6554" y="1355090"/>
            <a:ext cx="11234893" cy="8426169"/>
          </a:xfrm>
          <a:custGeom>
            <a:avLst/>
            <a:gdLst/>
            <a:ahLst/>
            <a:cxnLst/>
            <a:rect l="l" t="t" r="r" b="b"/>
            <a:pathLst>
              <a:path w="11234893" h="8426169">
                <a:moveTo>
                  <a:pt x="0" y="0"/>
                </a:moveTo>
                <a:lnTo>
                  <a:pt x="11234892" y="0"/>
                </a:lnTo>
                <a:lnTo>
                  <a:pt x="11234892" y="8426169"/>
                </a:lnTo>
                <a:lnTo>
                  <a:pt x="0" y="84261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TextBox 3"/>
          <p:cNvSpPr txBox="1"/>
          <p:nvPr/>
        </p:nvSpPr>
        <p:spPr>
          <a:xfrm>
            <a:off x="4152900" y="530860"/>
            <a:ext cx="9982200" cy="8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Arial Bold"/>
              </a:rPr>
              <a:t>Simplified CAD Model of Wright Flyer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9781259"/>
            <a:ext cx="11512273" cy="21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0000"/>
                </a:solidFill>
                <a:latin typeface="Arial"/>
              </a:rPr>
              <a:t>https://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www.smithsonianmag.com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smithsonian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-institution/after-wright-brothers-took-flight-they-built-worlds-first-military-airplane-180980807/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9553" y="1714500"/>
            <a:ext cx="12048893" cy="7668383"/>
          </a:xfrm>
          <a:custGeom>
            <a:avLst/>
            <a:gdLst/>
            <a:ahLst/>
            <a:cxnLst/>
            <a:rect l="l" t="t" r="r" b="b"/>
            <a:pathLst>
              <a:path w="12048893" h="7668383">
                <a:moveTo>
                  <a:pt x="0" y="0"/>
                </a:moveTo>
                <a:lnTo>
                  <a:pt x="12048894" y="0"/>
                </a:lnTo>
                <a:lnTo>
                  <a:pt x="12048894" y="7668384"/>
                </a:lnTo>
                <a:lnTo>
                  <a:pt x="0" y="766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11"/>
            </a:stretch>
          </a:blipFill>
        </p:spPr>
        <p:txBody>
          <a:bodyPr/>
          <a:lstStyle/>
          <a:p>
            <a:endParaRPr lang="en-AE" dirty="0"/>
          </a:p>
        </p:txBody>
      </p:sp>
      <p:sp>
        <p:nvSpPr>
          <p:cNvPr id="3" name="TextBox 3"/>
          <p:cNvSpPr txBox="1"/>
          <p:nvPr/>
        </p:nvSpPr>
        <p:spPr>
          <a:xfrm>
            <a:off x="2801913" y="530860"/>
            <a:ext cx="12684175" cy="8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Arial Bold"/>
              </a:rPr>
              <a:t>Overview of Modern Airplane Parts &amp; Functions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76440" y="2947339"/>
            <a:ext cx="7911560" cy="4746936"/>
          </a:xfrm>
          <a:custGeom>
            <a:avLst/>
            <a:gdLst/>
            <a:ahLst/>
            <a:cxnLst/>
            <a:rect l="l" t="t" r="r" b="b"/>
            <a:pathLst>
              <a:path w="7911560" h="4746936">
                <a:moveTo>
                  <a:pt x="0" y="0"/>
                </a:moveTo>
                <a:lnTo>
                  <a:pt x="7911560" y="0"/>
                </a:lnTo>
                <a:lnTo>
                  <a:pt x="7911560" y="4746936"/>
                </a:lnTo>
                <a:lnTo>
                  <a:pt x="0" y="474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TextBox 3"/>
          <p:cNvSpPr txBox="1"/>
          <p:nvPr/>
        </p:nvSpPr>
        <p:spPr>
          <a:xfrm>
            <a:off x="2696021" y="530860"/>
            <a:ext cx="13686979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rial Bold"/>
              </a:rPr>
              <a:t>Getting to Know Metals, Alloys &amp; Their Properties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4668" y="1797685"/>
            <a:ext cx="4128343" cy="142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u="sng">
                <a:solidFill>
                  <a:srgbClr val="000000"/>
                </a:solidFill>
                <a:latin typeface="Arial"/>
              </a:rPr>
              <a:t>Aluminum &amp; Alloys</a:t>
            </a:r>
          </a:p>
          <a:p>
            <a:pPr algn="ctr">
              <a:lnSpc>
                <a:spcPts val="5460"/>
              </a:lnSpc>
              <a:spcBef>
                <a:spcPct val="0"/>
              </a:spcBef>
            </a:pPr>
            <a:endParaRPr lang="en-US" sz="39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9277" y="3089274"/>
            <a:ext cx="9640183" cy="411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Characteristics: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Lightweight, corrosion-resistant, malleable.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Composition: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90-94% Aluminum, X% Zinc, Copper, Magnesium...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Use: </a:t>
            </a:r>
          </a:p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Impellers, engine pistons, compressor rings.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877" y="9532357"/>
            <a:ext cx="8237523" cy="211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1299" u="sng" dirty="0">
                <a:solidFill>
                  <a:srgbClr val="000000"/>
                </a:solidFill>
                <a:latin typeface="Arimo"/>
                <a:hlinkClick r:id="rId3" tooltip="https://alloysintl.com/aluminum-flying-high/why-aluminum-alloy-2024-is-the-best-material-for-aircraft/"/>
              </a:rPr>
              <a:t>https://alloysintl.com/aluminum-flying-high/why-aluminum-alloy-2024-is-the-best-material-for-aircraft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96432" y="2673303"/>
            <a:ext cx="7991568" cy="5663022"/>
          </a:xfrm>
          <a:custGeom>
            <a:avLst/>
            <a:gdLst/>
            <a:ahLst/>
            <a:cxnLst/>
            <a:rect l="l" t="t" r="r" b="b"/>
            <a:pathLst>
              <a:path w="7991568" h="5663022">
                <a:moveTo>
                  <a:pt x="0" y="0"/>
                </a:moveTo>
                <a:lnTo>
                  <a:pt x="7991568" y="0"/>
                </a:lnTo>
                <a:lnTo>
                  <a:pt x="7991568" y="5663023"/>
                </a:lnTo>
                <a:lnTo>
                  <a:pt x="0" y="566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TextBox 3"/>
          <p:cNvSpPr txBox="1"/>
          <p:nvPr/>
        </p:nvSpPr>
        <p:spPr>
          <a:xfrm>
            <a:off x="2696021" y="530860"/>
            <a:ext cx="13077379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rial Bold"/>
              </a:rPr>
              <a:t>Getting to Know Metals, Alloys &amp; Their Properties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9277" y="1797685"/>
            <a:ext cx="3825701" cy="142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u="sng">
                <a:solidFill>
                  <a:srgbClr val="000000"/>
                </a:solidFill>
                <a:latin typeface="Arial"/>
              </a:rPr>
              <a:t>Titanium &amp; Alloys</a:t>
            </a:r>
          </a:p>
          <a:p>
            <a:pPr algn="ctr">
              <a:lnSpc>
                <a:spcPts val="5460"/>
              </a:lnSpc>
              <a:spcBef>
                <a:spcPct val="0"/>
              </a:spcBef>
            </a:pPr>
            <a:endParaRPr lang="en-US" sz="3900" u="sng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9277" y="3089274"/>
            <a:ext cx="9835329" cy="469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Characteristics: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Low modulus of elasticity, heat treatable, strong. </a:t>
            </a:r>
          </a:p>
          <a:p>
            <a:pPr algn="just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Composition: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90-94% Titanium, X% Aluminum, Vanadium, Copper...</a:t>
            </a:r>
          </a:p>
          <a:p>
            <a:pPr algn="just">
              <a:lnSpc>
                <a:spcPts val="4620"/>
              </a:lnSpc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Use: </a:t>
            </a:r>
          </a:p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Rotors, hydraulic system, compressor blades and nacelles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1036" y="9201149"/>
            <a:ext cx="6030764" cy="211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0000"/>
                </a:solidFill>
                <a:latin typeface="Arial"/>
              </a:rPr>
              <a:t>https://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www.nipponsteel.com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en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/tech/report/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nssmc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/pdf/106-05.pdf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04289" y="3376174"/>
            <a:ext cx="9983711" cy="4991855"/>
          </a:xfrm>
          <a:custGeom>
            <a:avLst/>
            <a:gdLst/>
            <a:ahLst/>
            <a:cxnLst/>
            <a:rect l="l" t="t" r="r" b="b"/>
            <a:pathLst>
              <a:path w="9983711" h="4991855">
                <a:moveTo>
                  <a:pt x="0" y="0"/>
                </a:moveTo>
                <a:lnTo>
                  <a:pt x="9983711" y="0"/>
                </a:lnTo>
                <a:lnTo>
                  <a:pt x="9983711" y="4991855"/>
                </a:lnTo>
                <a:lnTo>
                  <a:pt x="0" y="49918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TextBox 3"/>
          <p:cNvSpPr txBox="1"/>
          <p:nvPr/>
        </p:nvSpPr>
        <p:spPr>
          <a:xfrm>
            <a:off x="2696021" y="530860"/>
            <a:ext cx="13534579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rial Bold"/>
              </a:rPr>
              <a:t>Getting to Know Metals, Alloys &amp; Their Properties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5813" y="1797685"/>
            <a:ext cx="3412629" cy="73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 u="sng">
                <a:solidFill>
                  <a:srgbClr val="000000"/>
                </a:solidFill>
                <a:latin typeface="Arial"/>
              </a:rPr>
              <a:t>Nickel &amp; Alloys: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9277" y="3089274"/>
            <a:ext cx="7602892" cy="527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Characteristics: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 Corrosion and oxidation resistant, high tensile strength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Composition: </a:t>
            </a:r>
          </a:p>
          <a:p>
            <a:pPr marL="712470" lvl="1" indent="-356235" algn="just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~70% Titanium, X% Chromium, Iron, Copper...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ial"/>
              </a:rPr>
              <a:t>Use: </a:t>
            </a:r>
          </a:p>
          <a:p>
            <a:pPr marL="712470" lvl="1" indent="-356235" algn="just">
              <a:lnSpc>
                <a:spcPts val="4620"/>
              </a:lnSpc>
              <a:spcBef>
                <a:spcPct val="0"/>
              </a:spcBef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Arial"/>
              </a:rPr>
              <a:t>Exhaust valves, combustion chambers, gas turbines, fasteners...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7832" y="9201150"/>
            <a:ext cx="5907768" cy="209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0000"/>
                </a:solidFill>
                <a:latin typeface="Arial"/>
              </a:rPr>
              <a:t>https://</a:t>
            </a:r>
            <a:r>
              <a:rPr lang="en-US" sz="1299" dirty="0" err="1">
                <a:solidFill>
                  <a:srgbClr val="000000"/>
                </a:solidFill>
                <a:latin typeface="Arial"/>
              </a:rPr>
              <a:t>waykenrm.com</a:t>
            </a:r>
            <a:r>
              <a:rPr lang="en-US" sz="1299" dirty="0">
                <a:solidFill>
                  <a:srgbClr val="000000"/>
                </a:solidFill>
                <a:latin typeface="Arial"/>
              </a:rPr>
              <a:t>/blogs/aerospace-fasteners/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4C2F4">
                <a:alpha val="100000"/>
              </a:srgbClr>
            </a:gs>
            <a:gs pos="100000">
              <a:srgbClr val="F1EB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36146" y="530860"/>
            <a:ext cx="6615708" cy="82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000000"/>
                </a:solidFill>
                <a:latin typeface="Arial Bold"/>
              </a:rPr>
              <a:t>Results and Significance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019300"/>
            <a:ext cx="17239225" cy="720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Understanding the relationship between metal composition, part location and function within the aircraft. </a:t>
            </a:r>
          </a:p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Cementing the importance of material analysis for respective allocation.</a:t>
            </a:r>
          </a:p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Highlighting the many factors that come into play when choosing materials. </a:t>
            </a:r>
          </a:p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Making the foundational knowledge of these topics more widespread and accessible.</a:t>
            </a:r>
          </a:p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Ensuring FAA regulatory compliance in aircraft construction and hence passenger safety.</a:t>
            </a:r>
          </a:p>
          <a:p>
            <a:pPr marL="712470" lvl="1" indent="-356235" algn="just">
              <a:lnSpc>
                <a:spcPts val="8217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Arial"/>
              </a:rPr>
              <a:t>Assessing and improving environmental impacts from production all the way to disposal.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Arimo</vt:lpstr>
      <vt:lpstr>Arial Bold</vt:lpstr>
      <vt:lpstr>Arial</vt:lpstr>
      <vt:lpstr>Calibri</vt:lpstr>
      <vt:lpstr>The Youngest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Grant Presentation</dc:title>
  <dc:creator>Michelle A. Coe</dc:creator>
  <cp:lastModifiedBy>Michelle A. Coe</cp:lastModifiedBy>
  <cp:revision>2</cp:revision>
  <dcterms:created xsi:type="dcterms:W3CDTF">2006-08-16T00:00:00Z</dcterms:created>
  <dcterms:modified xsi:type="dcterms:W3CDTF">2024-04-09T22:35:16Z</dcterms:modified>
  <dc:identifier>DAGB3QBZLxU</dc:identifier>
</cp:coreProperties>
</file>